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62" r:id="rId3"/>
    <p:sldId id="260" r:id="rId4"/>
    <p:sldId id="274" r:id="rId5"/>
    <p:sldId id="264" r:id="rId6"/>
    <p:sldId id="271" r:id="rId7"/>
    <p:sldId id="266" r:id="rId8"/>
    <p:sldId id="267" r:id="rId9"/>
    <p:sldId id="268" r:id="rId10"/>
    <p:sldId id="275" r:id="rId11"/>
    <p:sldId id="277" r:id="rId12"/>
    <p:sldId id="276" r:id="rId13"/>
    <p:sldId id="273" r:id="rId14"/>
    <p:sldId id="278" r:id="rId15"/>
    <p:sldId id="280"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AAA1B5-231C-4973-A1FB-EE64D6F8CF3F}" v="7" dt="2019-10-27T08:25:34.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gar Nunez" userId="3514155ac1b8cb52" providerId="LiveId" clId="{C9AAA1B5-231C-4973-A1FB-EE64D6F8CF3F}"/>
    <pc:docChg chg="custSel delSld modSld">
      <pc:chgData name="Edgar Nunez" userId="3514155ac1b8cb52" providerId="LiveId" clId="{C9AAA1B5-231C-4973-A1FB-EE64D6F8CF3F}" dt="2019-10-27T09:29:11.862" v="1694" actId="20577"/>
      <pc:docMkLst>
        <pc:docMk/>
      </pc:docMkLst>
      <pc:sldChg chg="modSp">
        <pc:chgData name="Edgar Nunez" userId="3514155ac1b8cb52" providerId="LiveId" clId="{C9AAA1B5-231C-4973-A1FB-EE64D6F8CF3F}" dt="2019-10-27T08:13:03.305" v="646" actId="20577"/>
        <pc:sldMkLst>
          <pc:docMk/>
          <pc:sldMk cId="4061384540" sldId="260"/>
        </pc:sldMkLst>
        <pc:spChg chg="mod">
          <ac:chgData name="Edgar Nunez" userId="3514155ac1b8cb52" providerId="LiveId" clId="{C9AAA1B5-231C-4973-A1FB-EE64D6F8CF3F}" dt="2019-10-27T08:13:03.305" v="646" actId="20577"/>
          <ac:spMkLst>
            <pc:docMk/>
            <pc:sldMk cId="4061384540" sldId="260"/>
            <ac:spMk id="7" creationId="{A379B203-CE4F-414E-A28B-0F821EEB1985}"/>
          </ac:spMkLst>
        </pc:spChg>
      </pc:sldChg>
      <pc:sldChg chg="modSp">
        <pc:chgData name="Edgar Nunez" userId="3514155ac1b8cb52" providerId="LiveId" clId="{C9AAA1B5-231C-4973-A1FB-EE64D6F8CF3F}" dt="2019-10-27T07:20:55.742" v="544" actId="20577"/>
        <pc:sldMkLst>
          <pc:docMk/>
          <pc:sldMk cId="2197640128" sldId="262"/>
        </pc:sldMkLst>
        <pc:spChg chg="mod">
          <ac:chgData name="Edgar Nunez" userId="3514155ac1b8cb52" providerId="LiveId" clId="{C9AAA1B5-231C-4973-A1FB-EE64D6F8CF3F}" dt="2019-10-27T07:20:55.742" v="544" actId="20577"/>
          <ac:spMkLst>
            <pc:docMk/>
            <pc:sldMk cId="2197640128" sldId="262"/>
            <ac:spMk id="3" creationId="{AEF8A7ED-DD93-4507-AAB0-57EFD268D85C}"/>
          </ac:spMkLst>
        </pc:spChg>
      </pc:sldChg>
      <pc:sldChg chg="modSp">
        <pc:chgData name="Edgar Nunez" userId="3514155ac1b8cb52" providerId="LiveId" clId="{C9AAA1B5-231C-4973-A1FB-EE64D6F8CF3F}" dt="2019-10-27T08:37:50.855" v="1092" actId="20577"/>
        <pc:sldMkLst>
          <pc:docMk/>
          <pc:sldMk cId="3254566968" sldId="266"/>
        </pc:sldMkLst>
        <pc:spChg chg="mod">
          <ac:chgData name="Edgar Nunez" userId="3514155ac1b8cb52" providerId="LiveId" clId="{C9AAA1B5-231C-4973-A1FB-EE64D6F8CF3F}" dt="2019-10-27T08:37:50.855" v="1092" actId="20577"/>
          <ac:spMkLst>
            <pc:docMk/>
            <pc:sldMk cId="3254566968" sldId="266"/>
            <ac:spMk id="3" creationId="{76FDAF2B-D06A-4253-85D6-D41EAB83C2E0}"/>
          </ac:spMkLst>
        </pc:spChg>
      </pc:sldChg>
      <pc:sldChg chg="modSp">
        <pc:chgData name="Edgar Nunez" userId="3514155ac1b8cb52" providerId="LiveId" clId="{C9AAA1B5-231C-4973-A1FB-EE64D6F8CF3F}" dt="2019-10-27T08:38:58.362" v="1126" actId="20577"/>
        <pc:sldMkLst>
          <pc:docMk/>
          <pc:sldMk cId="3275639352" sldId="267"/>
        </pc:sldMkLst>
        <pc:spChg chg="mod">
          <ac:chgData name="Edgar Nunez" userId="3514155ac1b8cb52" providerId="LiveId" clId="{C9AAA1B5-231C-4973-A1FB-EE64D6F8CF3F}" dt="2019-10-27T08:38:58.362" v="1126" actId="20577"/>
          <ac:spMkLst>
            <pc:docMk/>
            <pc:sldMk cId="3275639352" sldId="267"/>
            <ac:spMk id="7" creationId="{84888089-9764-4998-A125-07E806C540CC}"/>
          </ac:spMkLst>
        </pc:spChg>
      </pc:sldChg>
      <pc:sldChg chg="modSp">
        <pc:chgData name="Edgar Nunez" userId="3514155ac1b8cb52" providerId="LiveId" clId="{C9AAA1B5-231C-4973-A1FB-EE64D6F8CF3F}" dt="2019-10-27T08:46:01" v="1178" actId="20577"/>
        <pc:sldMkLst>
          <pc:docMk/>
          <pc:sldMk cId="1946275256" sldId="268"/>
        </pc:sldMkLst>
        <pc:spChg chg="mod">
          <ac:chgData name="Edgar Nunez" userId="3514155ac1b8cb52" providerId="LiveId" clId="{C9AAA1B5-231C-4973-A1FB-EE64D6F8CF3F}" dt="2019-10-27T08:46:01" v="1178" actId="20577"/>
          <ac:spMkLst>
            <pc:docMk/>
            <pc:sldMk cId="1946275256" sldId="268"/>
            <ac:spMk id="6" creationId="{29669DEB-EC73-4AF7-A63D-0575F3AADD4F}"/>
          </ac:spMkLst>
        </pc:spChg>
        <pc:picChg chg="mod">
          <ac:chgData name="Edgar Nunez" userId="3514155ac1b8cb52" providerId="LiveId" clId="{C9AAA1B5-231C-4973-A1FB-EE64D6F8CF3F}" dt="2019-10-27T08:45:44.383" v="1167" actId="1038"/>
          <ac:picMkLst>
            <pc:docMk/>
            <pc:sldMk cId="1946275256" sldId="268"/>
            <ac:picMk id="8" creationId="{CADA1646-7A6B-2447-9ED1-05A63DFF1954}"/>
          </ac:picMkLst>
        </pc:picChg>
      </pc:sldChg>
      <pc:sldChg chg="modSp">
        <pc:chgData name="Edgar Nunez" userId="3514155ac1b8cb52" providerId="LiveId" clId="{C9AAA1B5-231C-4973-A1FB-EE64D6F8CF3F}" dt="2019-10-27T09:23:43.415" v="1681" actId="20577"/>
        <pc:sldMkLst>
          <pc:docMk/>
          <pc:sldMk cId="4232297926" sldId="273"/>
        </pc:sldMkLst>
        <pc:spChg chg="mod">
          <ac:chgData name="Edgar Nunez" userId="3514155ac1b8cb52" providerId="LiveId" clId="{C9AAA1B5-231C-4973-A1FB-EE64D6F8CF3F}" dt="2019-10-27T09:23:43.415" v="1681" actId="20577"/>
          <ac:spMkLst>
            <pc:docMk/>
            <pc:sldMk cId="4232297926" sldId="273"/>
            <ac:spMk id="6" creationId="{0EF20182-AD9A-4D42-88DB-3D06D352DC6B}"/>
          </ac:spMkLst>
        </pc:spChg>
      </pc:sldChg>
      <pc:sldChg chg="modSp">
        <pc:chgData name="Edgar Nunez" userId="3514155ac1b8cb52" providerId="LiveId" clId="{C9AAA1B5-231C-4973-A1FB-EE64D6F8CF3F}" dt="2019-10-27T08:52:11.270" v="1316" actId="20577"/>
        <pc:sldMkLst>
          <pc:docMk/>
          <pc:sldMk cId="18998246" sldId="275"/>
        </pc:sldMkLst>
        <pc:spChg chg="mod">
          <ac:chgData name="Edgar Nunez" userId="3514155ac1b8cb52" providerId="LiveId" clId="{C9AAA1B5-231C-4973-A1FB-EE64D6F8CF3F}" dt="2019-10-27T08:52:11.270" v="1316" actId="20577"/>
          <ac:spMkLst>
            <pc:docMk/>
            <pc:sldMk cId="18998246" sldId="275"/>
            <ac:spMk id="3" creationId="{48D43DA9-AA54-904D-A46E-ED3E6A5E6DA1}"/>
          </ac:spMkLst>
        </pc:spChg>
        <pc:picChg chg="mod">
          <ac:chgData name="Edgar Nunez" userId="3514155ac1b8cb52" providerId="LiveId" clId="{C9AAA1B5-231C-4973-A1FB-EE64D6F8CF3F}" dt="2019-10-27T08:47:15.515" v="1191" actId="1037"/>
          <ac:picMkLst>
            <pc:docMk/>
            <pc:sldMk cId="18998246" sldId="275"/>
            <ac:picMk id="5" creationId="{E2BA51CE-B23B-1B49-873F-8402309AFBA9}"/>
          </ac:picMkLst>
        </pc:picChg>
      </pc:sldChg>
      <pc:sldChg chg="modSp">
        <pc:chgData name="Edgar Nunez" userId="3514155ac1b8cb52" providerId="LiveId" clId="{C9AAA1B5-231C-4973-A1FB-EE64D6F8CF3F}" dt="2019-10-27T09:16:39.337" v="1594" actId="20577"/>
        <pc:sldMkLst>
          <pc:docMk/>
          <pc:sldMk cId="1464389161" sldId="276"/>
        </pc:sldMkLst>
        <pc:spChg chg="mod">
          <ac:chgData name="Edgar Nunez" userId="3514155ac1b8cb52" providerId="LiveId" clId="{C9AAA1B5-231C-4973-A1FB-EE64D6F8CF3F}" dt="2019-10-27T09:16:39.337" v="1594" actId="20577"/>
          <ac:spMkLst>
            <pc:docMk/>
            <pc:sldMk cId="1464389161" sldId="276"/>
            <ac:spMk id="3" creationId="{9C628F94-5F41-8A43-A10B-3C6D9CAA28CC}"/>
          </ac:spMkLst>
        </pc:spChg>
      </pc:sldChg>
      <pc:sldChg chg="modSp">
        <pc:chgData name="Edgar Nunez" userId="3514155ac1b8cb52" providerId="LiveId" clId="{C9AAA1B5-231C-4973-A1FB-EE64D6F8CF3F}" dt="2019-10-27T09:11:29.936" v="1461" actId="20577"/>
        <pc:sldMkLst>
          <pc:docMk/>
          <pc:sldMk cId="1126728107" sldId="277"/>
        </pc:sldMkLst>
        <pc:spChg chg="mod">
          <ac:chgData name="Edgar Nunez" userId="3514155ac1b8cb52" providerId="LiveId" clId="{C9AAA1B5-231C-4973-A1FB-EE64D6F8CF3F}" dt="2019-10-27T09:11:29.936" v="1461" actId="20577"/>
          <ac:spMkLst>
            <pc:docMk/>
            <pc:sldMk cId="1126728107" sldId="277"/>
            <ac:spMk id="3" creationId="{3F07EFB5-C894-DF45-860F-105D63E15A13}"/>
          </ac:spMkLst>
        </pc:spChg>
      </pc:sldChg>
      <pc:sldChg chg="modSp">
        <pc:chgData name="Edgar Nunez" userId="3514155ac1b8cb52" providerId="LiveId" clId="{C9AAA1B5-231C-4973-A1FB-EE64D6F8CF3F}" dt="2019-10-27T09:27:38.701" v="1688" actId="20577"/>
        <pc:sldMkLst>
          <pc:docMk/>
          <pc:sldMk cId="500123770" sldId="278"/>
        </pc:sldMkLst>
        <pc:spChg chg="mod">
          <ac:chgData name="Edgar Nunez" userId="3514155ac1b8cb52" providerId="LiveId" clId="{C9AAA1B5-231C-4973-A1FB-EE64D6F8CF3F}" dt="2019-10-27T09:27:38.701" v="1688" actId="20577"/>
          <ac:spMkLst>
            <pc:docMk/>
            <pc:sldMk cId="500123770" sldId="278"/>
            <ac:spMk id="3" creationId="{4F96C66D-23F5-A245-ACFE-3A775924ADBA}"/>
          </ac:spMkLst>
        </pc:spChg>
      </pc:sldChg>
      <pc:sldChg chg="modSp">
        <pc:chgData name="Edgar Nunez" userId="3514155ac1b8cb52" providerId="LiveId" clId="{C9AAA1B5-231C-4973-A1FB-EE64D6F8CF3F}" dt="2019-10-27T09:29:11.862" v="1694" actId="20577"/>
        <pc:sldMkLst>
          <pc:docMk/>
          <pc:sldMk cId="2120219140" sldId="280"/>
        </pc:sldMkLst>
        <pc:spChg chg="mod">
          <ac:chgData name="Edgar Nunez" userId="3514155ac1b8cb52" providerId="LiveId" clId="{C9AAA1B5-231C-4973-A1FB-EE64D6F8CF3F}" dt="2019-10-27T09:29:11.862" v="1694" actId="20577"/>
          <ac:spMkLst>
            <pc:docMk/>
            <pc:sldMk cId="2120219140" sldId="280"/>
            <ac:spMk id="3" creationId="{F83E48B0-9A25-7F4A-960B-D74E4C7F9C4C}"/>
          </ac:spMkLst>
        </pc:spChg>
      </pc:sldChg>
      <pc:sldChg chg="del">
        <pc:chgData name="Edgar Nunez" userId="3514155ac1b8cb52" providerId="LiveId" clId="{C9AAA1B5-231C-4973-A1FB-EE64D6F8CF3F}" dt="2019-10-27T07:20:17.886" v="543" actId="2696"/>
        <pc:sldMkLst>
          <pc:docMk/>
          <pc:sldMk cId="2288706055"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81DB9-FE6A-4E3C-A26E-68527563F1BB}" type="datetimeFigureOut">
              <a:rPr lang="en-US" smtClean="0"/>
              <a:t>10/27/2019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091F5F-C001-487E-9510-8D90C4E01860}" type="slidenum">
              <a:rPr lang="en-US" smtClean="0"/>
              <a:t>‹#›</a:t>
            </a:fld>
            <a:endParaRPr lang="en-US"/>
          </a:p>
        </p:txBody>
      </p:sp>
    </p:spTree>
    <p:extLst>
      <p:ext uri="{BB962C8B-B14F-4D97-AF65-F5344CB8AC3E}">
        <p14:creationId xmlns:p14="http://schemas.microsoft.com/office/powerpoint/2010/main" val="4014896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091F5F-C001-487E-9510-8D90C4E01860}" type="slidenum">
              <a:rPr lang="en-US" smtClean="0"/>
              <a:t>1</a:t>
            </a:fld>
            <a:endParaRPr lang="en-US"/>
          </a:p>
        </p:txBody>
      </p:sp>
    </p:spTree>
    <p:extLst>
      <p:ext uri="{BB962C8B-B14F-4D97-AF65-F5344CB8AC3E}">
        <p14:creationId xmlns:p14="http://schemas.microsoft.com/office/powerpoint/2010/main" val="1597655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091F5F-C001-487E-9510-8D90C4E01860}" type="slidenum">
              <a:rPr lang="en-US" smtClean="0"/>
              <a:t>2</a:t>
            </a:fld>
            <a:endParaRPr lang="en-US"/>
          </a:p>
        </p:txBody>
      </p:sp>
    </p:spTree>
    <p:extLst>
      <p:ext uri="{BB962C8B-B14F-4D97-AF65-F5344CB8AC3E}">
        <p14:creationId xmlns:p14="http://schemas.microsoft.com/office/powerpoint/2010/main" val="254960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091F5F-C001-487E-9510-8D90C4E01860}" type="slidenum">
              <a:rPr lang="en-US" smtClean="0"/>
              <a:t>3</a:t>
            </a:fld>
            <a:endParaRPr lang="en-US"/>
          </a:p>
        </p:txBody>
      </p:sp>
    </p:spTree>
    <p:extLst>
      <p:ext uri="{BB962C8B-B14F-4D97-AF65-F5344CB8AC3E}">
        <p14:creationId xmlns:p14="http://schemas.microsoft.com/office/powerpoint/2010/main" val="424671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82536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329710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3158993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84653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369856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a:t>10/26/2019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4613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a:t>10/26/2019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007007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196080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9864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37780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56114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3392298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a:t>10/26/2019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366980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a:t>10/26/2019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2901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a:t>10/26/2019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4002505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a:t>10/26/2019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696412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782958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a:t>10/26/2019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a:t>‹#›</a:t>
            </a:fld>
            <a:endParaRPr lang="en-US" dirty="0"/>
          </a:p>
        </p:txBody>
      </p:sp>
    </p:spTree>
    <p:extLst>
      <p:ext uri="{BB962C8B-B14F-4D97-AF65-F5344CB8AC3E}">
        <p14:creationId xmlns:p14="http://schemas.microsoft.com/office/powerpoint/2010/main" val="243579332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0783" y="1054261"/>
            <a:ext cx="8825658" cy="3329581"/>
          </a:xfrm>
        </p:spPr>
        <p:txBody>
          <a:bodyPr/>
          <a:lstStyle/>
          <a:p>
            <a:r>
              <a:rPr lang="en-US" dirty="0">
                <a:ea typeface="+mj-lt"/>
                <a:cs typeface="+mj-lt"/>
              </a:rPr>
              <a:t>Budweiser Case Study</a:t>
            </a:r>
            <a:endParaRPr lang="en-US" dirty="0"/>
          </a:p>
        </p:txBody>
      </p:sp>
      <p:sp>
        <p:nvSpPr>
          <p:cNvPr id="3" name="Subtitle 2"/>
          <p:cNvSpPr>
            <a:spLocks noGrp="1"/>
          </p:cNvSpPr>
          <p:nvPr>
            <p:ph type="subTitle" idx="1"/>
          </p:nvPr>
        </p:nvSpPr>
        <p:spPr/>
        <p:txBody>
          <a:bodyPr/>
          <a:lstStyle/>
          <a:p>
            <a:r>
              <a:rPr lang="en-US" dirty="0"/>
              <a:t> by Megan Riley and Edgar Nunez</a:t>
            </a:r>
            <a:endParaRPr lang="en-US" dirty="0">
              <a:ea typeface="+mj-lt"/>
              <a:cs typeface="+mj-lt"/>
            </a:endParaRPr>
          </a:p>
          <a:p>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3222-758C-A14F-9FF3-0E7DC946A9ED}"/>
              </a:ext>
            </a:extLst>
          </p:cNvPr>
          <p:cNvSpPr>
            <a:spLocks noGrp="1"/>
          </p:cNvSpPr>
          <p:nvPr>
            <p:ph type="title"/>
          </p:nvPr>
        </p:nvSpPr>
        <p:spPr>
          <a:xfrm>
            <a:off x="403224" y="309843"/>
            <a:ext cx="9769475" cy="1743075"/>
          </a:xfrm>
        </p:spPr>
        <p:txBody>
          <a:bodyPr/>
          <a:lstStyle/>
          <a:p>
            <a:r>
              <a:rPr lang="en-US" sz="2800" dirty="0"/>
              <a:t>Key Question: Can we differentiate IPAs from Ales by IBU and ABV? </a:t>
            </a:r>
          </a:p>
        </p:txBody>
      </p:sp>
      <p:sp>
        <p:nvSpPr>
          <p:cNvPr id="3" name="Content Placeholder 2">
            <a:extLst>
              <a:ext uri="{FF2B5EF4-FFF2-40B4-BE49-F238E27FC236}">
                <a16:creationId xmlns:a16="http://schemas.microsoft.com/office/drawing/2014/main" id="{48D43DA9-AA54-904D-A46E-ED3E6A5E6DA1}"/>
              </a:ext>
            </a:extLst>
          </p:cNvPr>
          <p:cNvSpPr>
            <a:spLocks noGrp="1"/>
          </p:cNvSpPr>
          <p:nvPr>
            <p:ph idx="1"/>
          </p:nvPr>
        </p:nvSpPr>
        <p:spPr>
          <a:xfrm>
            <a:off x="403225" y="1795743"/>
            <a:ext cx="5026026" cy="4195481"/>
          </a:xfrm>
        </p:spPr>
        <p:txBody>
          <a:bodyPr/>
          <a:lstStyle/>
          <a:p>
            <a:pPr marL="0" indent="0">
              <a:buNone/>
            </a:pPr>
            <a:r>
              <a:rPr lang="en-US" dirty="0"/>
              <a:t>We determined the best approach for this analysis is through a KNN(K- Nearest Neighbors) classification algorithm. </a:t>
            </a:r>
          </a:p>
          <a:p>
            <a:pPr marL="0" indent="0">
              <a:buNone/>
            </a:pPr>
            <a:endParaRPr lang="en-US" dirty="0"/>
          </a:p>
          <a:p>
            <a:pPr marL="0" indent="0">
              <a:buNone/>
            </a:pPr>
            <a:r>
              <a:rPr lang="en-US" dirty="0"/>
              <a:t>These two graphs show the different grouping or classifications of IPAs and Ales based on IBU by ABV.</a:t>
            </a:r>
          </a:p>
        </p:txBody>
      </p:sp>
      <p:pic>
        <p:nvPicPr>
          <p:cNvPr id="4" name="Picture 3">
            <a:extLst>
              <a:ext uri="{FF2B5EF4-FFF2-40B4-BE49-F238E27FC236}">
                <a16:creationId xmlns:a16="http://schemas.microsoft.com/office/drawing/2014/main" id="{7E26181E-482F-CB48-8E7E-238919AB287D}"/>
              </a:ext>
            </a:extLst>
          </p:cNvPr>
          <p:cNvPicPr>
            <a:picLocks noChangeAspect="1"/>
          </p:cNvPicPr>
          <p:nvPr/>
        </p:nvPicPr>
        <p:blipFill>
          <a:blip r:embed="rId2"/>
          <a:stretch>
            <a:fillRect/>
          </a:stretch>
        </p:blipFill>
        <p:spPr>
          <a:xfrm>
            <a:off x="7494587" y="900112"/>
            <a:ext cx="4522788" cy="3048000"/>
          </a:xfrm>
          <a:prstGeom prst="rect">
            <a:avLst/>
          </a:prstGeom>
        </p:spPr>
      </p:pic>
      <p:pic>
        <p:nvPicPr>
          <p:cNvPr id="5" name="Picture 4">
            <a:extLst>
              <a:ext uri="{FF2B5EF4-FFF2-40B4-BE49-F238E27FC236}">
                <a16:creationId xmlns:a16="http://schemas.microsoft.com/office/drawing/2014/main" id="{E2BA51CE-B23B-1B49-873F-8402309AFBA9}"/>
              </a:ext>
            </a:extLst>
          </p:cNvPr>
          <p:cNvPicPr>
            <a:picLocks noChangeAspect="1"/>
          </p:cNvPicPr>
          <p:nvPr/>
        </p:nvPicPr>
        <p:blipFill>
          <a:blip r:embed="rId3"/>
          <a:stretch>
            <a:fillRect/>
          </a:stretch>
        </p:blipFill>
        <p:spPr>
          <a:xfrm>
            <a:off x="7668891" y="3948112"/>
            <a:ext cx="4165600" cy="3048000"/>
          </a:xfrm>
          <a:prstGeom prst="rect">
            <a:avLst/>
          </a:prstGeom>
        </p:spPr>
      </p:pic>
    </p:spTree>
    <p:extLst>
      <p:ext uri="{BB962C8B-B14F-4D97-AF65-F5344CB8AC3E}">
        <p14:creationId xmlns:p14="http://schemas.microsoft.com/office/powerpoint/2010/main" val="1899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9CC5-A27A-D345-A0FD-F0843E78AB35}"/>
              </a:ext>
            </a:extLst>
          </p:cNvPr>
          <p:cNvSpPr>
            <a:spLocks noGrp="1"/>
          </p:cNvSpPr>
          <p:nvPr>
            <p:ph type="title"/>
          </p:nvPr>
        </p:nvSpPr>
        <p:spPr/>
        <p:txBody>
          <a:bodyPr/>
          <a:lstStyle/>
          <a:p>
            <a:r>
              <a:rPr lang="en-US" sz="2800" dirty="0"/>
              <a:t>Key Question: Can we differentiate IPAs from Ales by IBU and ABV? </a:t>
            </a:r>
          </a:p>
        </p:txBody>
      </p:sp>
      <p:sp>
        <p:nvSpPr>
          <p:cNvPr id="3" name="Content Placeholder 2">
            <a:extLst>
              <a:ext uri="{FF2B5EF4-FFF2-40B4-BE49-F238E27FC236}">
                <a16:creationId xmlns:a16="http://schemas.microsoft.com/office/drawing/2014/main" id="{3F07EFB5-C894-DF45-860F-105D63E15A13}"/>
              </a:ext>
            </a:extLst>
          </p:cNvPr>
          <p:cNvSpPr>
            <a:spLocks noGrp="1"/>
          </p:cNvSpPr>
          <p:nvPr>
            <p:ph idx="1"/>
          </p:nvPr>
        </p:nvSpPr>
        <p:spPr>
          <a:xfrm>
            <a:off x="646112" y="1920203"/>
            <a:ext cx="4983164" cy="4195481"/>
          </a:xfrm>
        </p:spPr>
        <p:txBody>
          <a:bodyPr/>
          <a:lstStyle/>
          <a:p>
            <a:pPr marL="0" indent="0">
              <a:buNone/>
            </a:pPr>
            <a:r>
              <a:rPr lang="en-US" dirty="0"/>
              <a:t>We ran the KNN analysis with 80% of the data as a training set.</a:t>
            </a:r>
          </a:p>
          <a:p>
            <a:pPr marL="0" indent="0">
              <a:buNone/>
            </a:pPr>
            <a:r>
              <a:rPr lang="en-US" dirty="0"/>
              <a:t>The resulting model correctly differentiated between IPA and Ale beers 81% of the time.</a:t>
            </a:r>
          </a:p>
          <a:p>
            <a:pPr marL="0" indent="0">
              <a:buNone/>
            </a:pPr>
            <a:r>
              <a:rPr lang="en-US" dirty="0"/>
              <a:t>The graph shows the true classification and how the clusters overlap; there is also evidence of potential influence by the IBU imputation.</a:t>
            </a:r>
          </a:p>
        </p:txBody>
      </p:sp>
      <p:pic>
        <p:nvPicPr>
          <p:cNvPr id="4" name="Picture 3">
            <a:extLst>
              <a:ext uri="{FF2B5EF4-FFF2-40B4-BE49-F238E27FC236}">
                <a16:creationId xmlns:a16="http://schemas.microsoft.com/office/drawing/2014/main" id="{CD8E3F4A-86E0-834B-ACD3-7C7DEE3E5F81}"/>
              </a:ext>
            </a:extLst>
          </p:cNvPr>
          <p:cNvPicPr>
            <a:picLocks noChangeAspect="1"/>
          </p:cNvPicPr>
          <p:nvPr/>
        </p:nvPicPr>
        <p:blipFill>
          <a:blip r:embed="rId2"/>
          <a:stretch>
            <a:fillRect/>
          </a:stretch>
        </p:blipFill>
        <p:spPr>
          <a:xfrm>
            <a:off x="5984558" y="1681797"/>
            <a:ext cx="6207442" cy="4433887"/>
          </a:xfrm>
          <a:prstGeom prst="rect">
            <a:avLst/>
          </a:prstGeom>
        </p:spPr>
      </p:pic>
    </p:spTree>
    <p:extLst>
      <p:ext uri="{BB962C8B-B14F-4D97-AF65-F5344CB8AC3E}">
        <p14:creationId xmlns:p14="http://schemas.microsoft.com/office/powerpoint/2010/main" val="1126728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5999-1D09-D949-956B-5262F4608465}"/>
              </a:ext>
            </a:extLst>
          </p:cNvPr>
          <p:cNvSpPr>
            <a:spLocks noGrp="1"/>
          </p:cNvSpPr>
          <p:nvPr>
            <p:ph type="title"/>
          </p:nvPr>
        </p:nvSpPr>
        <p:spPr/>
        <p:txBody>
          <a:bodyPr/>
          <a:lstStyle/>
          <a:p>
            <a:r>
              <a:rPr lang="en-US" sz="2800" dirty="0"/>
              <a:t>Key Question: Can we differentiate IPAs from Ales by IBU and ABV? </a:t>
            </a:r>
          </a:p>
        </p:txBody>
      </p:sp>
      <p:sp>
        <p:nvSpPr>
          <p:cNvPr id="3" name="Content Placeholder 2">
            <a:extLst>
              <a:ext uri="{FF2B5EF4-FFF2-40B4-BE49-F238E27FC236}">
                <a16:creationId xmlns:a16="http://schemas.microsoft.com/office/drawing/2014/main" id="{9C628F94-5F41-8A43-A10B-3C6D9CAA28CC}"/>
              </a:ext>
            </a:extLst>
          </p:cNvPr>
          <p:cNvSpPr>
            <a:spLocks noGrp="1"/>
          </p:cNvSpPr>
          <p:nvPr>
            <p:ph idx="1"/>
          </p:nvPr>
        </p:nvSpPr>
        <p:spPr>
          <a:xfrm>
            <a:off x="646112" y="2052918"/>
            <a:ext cx="5468938" cy="4195481"/>
          </a:xfrm>
        </p:spPr>
        <p:txBody>
          <a:bodyPr/>
          <a:lstStyle/>
          <a:p>
            <a:pPr marL="0" indent="0">
              <a:buNone/>
            </a:pPr>
            <a:r>
              <a:rPr lang="en-US" dirty="0"/>
              <a:t>The resulting KNN model has an 81% accuracy with 89% specificity and 68% sensitivity. </a:t>
            </a:r>
          </a:p>
          <a:p>
            <a:pPr marL="0" indent="0">
              <a:buNone/>
            </a:pPr>
            <a:endParaRPr lang="en-US" dirty="0"/>
          </a:p>
          <a:p>
            <a:pPr marL="0" indent="0">
              <a:buNone/>
            </a:pPr>
            <a:r>
              <a:rPr lang="en-US" dirty="0"/>
              <a:t>The graph shows the numbers of correctly predicted (diagonal) and incorrectly predicted (off-diagonal) Ales and IPAs. Ale predictions were higher than IPAs predictions, probably due to the higher variety of Ales.</a:t>
            </a:r>
          </a:p>
        </p:txBody>
      </p:sp>
      <p:pic>
        <p:nvPicPr>
          <p:cNvPr id="4" name="Picture 3">
            <a:extLst>
              <a:ext uri="{FF2B5EF4-FFF2-40B4-BE49-F238E27FC236}">
                <a16:creationId xmlns:a16="http://schemas.microsoft.com/office/drawing/2014/main" id="{6CD3A0DF-3708-A947-BC67-D89A6E98F72F}"/>
              </a:ext>
            </a:extLst>
          </p:cNvPr>
          <p:cNvPicPr>
            <a:picLocks noChangeAspect="1"/>
          </p:cNvPicPr>
          <p:nvPr/>
        </p:nvPicPr>
        <p:blipFill>
          <a:blip r:embed="rId2"/>
          <a:stretch>
            <a:fillRect/>
          </a:stretch>
        </p:blipFill>
        <p:spPr>
          <a:xfrm>
            <a:off x="6434821" y="2235499"/>
            <a:ext cx="5757179" cy="4212570"/>
          </a:xfrm>
          <a:prstGeom prst="rect">
            <a:avLst/>
          </a:prstGeom>
        </p:spPr>
      </p:pic>
    </p:spTree>
    <p:extLst>
      <p:ext uri="{BB962C8B-B14F-4D97-AF65-F5344CB8AC3E}">
        <p14:creationId xmlns:p14="http://schemas.microsoft.com/office/powerpoint/2010/main" val="146438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54CD-23F8-4352-BDF3-2BFAC42155BA}"/>
              </a:ext>
            </a:extLst>
          </p:cNvPr>
          <p:cNvSpPr>
            <a:spLocks noGrp="1"/>
          </p:cNvSpPr>
          <p:nvPr>
            <p:ph type="title"/>
          </p:nvPr>
        </p:nvSpPr>
        <p:spPr/>
        <p:txBody>
          <a:bodyPr/>
          <a:lstStyle/>
          <a:p>
            <a:r>
              <a:rPr lang="en-US" sz="2800" dirty="0">
                <a:ea typeface="+mj-lt"/>
                <a:cs typeface="+mj-lt"/>
              </a:rPr>
              <a:t> Next Steps in Analysis</a:t>
            </a:r>
          </a:p>
          <a:p>
            <a:endParaRPr lang="en-US" dirty="0"/>
          </a:p>
        </p:txBody>
      </p:sp>
      <p:sp>
        <p:nvSpPr>
          <p:cNvPr id="6" name="TextBox 5">
            <a:extLst>
              <a:ext uri="{FF2B5EF4-FFF2-40B4-BE49-F238E27FC236}">
                <a16:creationId xmlns:a16="http://schemas.microsoft.com/office/drawing/2014/main" id="{0EF20182-AD9A-4D42-88DB-3D06D352DC6B}"/>
              </a:ext>
            </a:extLst>
          </p:cNvPr>
          <p:cNvSpPr txBox="1"/>
          <p:nvPr/>
        </p:nvSpPr>
        <p:spPr>
          <a:xfrm>
            <a:off x="332510" y="1413164"/>
            <a:ext cx="586826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Accessing beer consumption rates by state will complement the production data we have, and provide new insight to help identify business opportunities, where Budweiser may benefit by adding local beer production.</a:t>
            </a:r>
          </a:p>
          <a:p>
            <a:endParaRPr lang="en-US" dirty="0"/>
          </a:p>
          <a:p>
            <a:r>
              <a:rPr lang="en-US" dirty="0"/>
              <a:t>In this heat map we can observe the distribution of consumption per capita,  in thousands of gallons per state.</a:t>
            </a:r>
          </a:p>
          <a:p>
            <a:endParaRPr lang="en-US" dirty="0"/>
          </a:p>
          <a:p>
            <a:r>
              <a:rPr lang="en-US" dirty="0"/>
              <a:t>Some of the northernmost states, like Montana, North Dakota, and New Hampshire are heavy consumers.</a:t>
            </a:r>
          </a:p>
        </p:txBody>
      </p:sp>
      <p:pic>
        <p:nvPicPr>
          <p:cNvPr id="7" name="Picture 6">
            <a:extLst>
              <a:ext uri="{FF2B5EF4-FFF2-40B4-BE49-F238E27FC236}">
                <a16:creationId xmlns:a16="http://schemas.microsoft.com/office/drawing/2014/main" id="{3FFF1C26-5F03-164D-B59F-DE4F55F4DB24}"/>
              </a:ext>
            </a:extLst>
          </p:cNvPr>
          <p:cNvPicPr>
            <a:picLocks noChangeAspect="1"/>
          </p:cNvPicPr>
          <p:nvPr/>
        </p:nvPicPr>
        <p:blipFill>
          <a:blip r:embed="rId2"/>
          <a:stretch>
            <a:fillRect/>
          </a:stretch>
        </p:blipFill>
        <p:spPr>
          <a:xfrm>
            <a:off x="6086475" y="1987322"/>
            <a:ext cx="6105525" cy="4361089"/>
          </a:xfrm>
          <a:prstGeom prst="rect">
            <a:avLst/>
          </a:prstGeom>
        </p:spPr>
      </p:pic>
    </p:spTree>
    <p:extLst>
      <p:ext uri="{BB962C8B-B14F-4D97-AF65-F5344CB8AC3E}">
        <p14:creationId xmlns:p14="http://schemas.microsoft.com/office/powerpoint/2010/main" val="423229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17FB-D718-0446-9294-176B99D6FCAF}"/>
              </a:ext>
            </a:extLst>
          </p:cNvPr>
          <p:cNvSpPr>
            <a:spLocks noGrp="1"/>
          </p:cNvSpPr>
          <p:nvPr>
            <p:ph type="title"/>
          </p:nvPr>
        </p:nvSpPr>
        <p:spPr/>
        <p:txBody>
          <a:bodyPr/>
          <a:lstStyle/>
          <a:p>
            <a:r>
              <a:rPr lang="en-US" sz="2800" dirty="0"/>
              <a:t>Average Per Capita Consumption of Alcohol in Beer</a:t>
            </a:r>
          </a:p>
        </p:txBody>
      </p:sp>
      <p:sp>
        <p:nvSpPr>
          <p:cNvPr id="3" name="Content Placeholder 2">
            <a:extLst>
              <a:ext uri="{FF2B5EF4-FFF2-40B4-BE49-F238E27FC236}">
                <a16:creationId xmlns:a16="http://schemas.microsoft.com/office/drawing/2014/main" id="{4F96C66D-23F5-A245-ACFE-3A775924ADBA}"/>
              </a:ext>
            </a:extLst>
          </p:cNvPr>
          <p:cNvSpPr>
            <a:spLocks noGrp="1"/>
          </p:cNvSpPr>
          <p:nvPr>
            <p:ph idx="1"/>
          </p:nvPr>
        </p:nvSpPr>
        <p:spPr>
          <a:xfrm>
            <a:off x="646110" y="1710194"/>
            <a:ext cx="4740277" cy="4195481"/>
          </a:xfrm>
        </p:spPr>
        <p:txBody>
          <a:bodyPr/>
          <a:lstStyle/>
          <a:p>
            <a:pPr marL="0" indent="0">
              <a:buNone/>
            </a:pPr>
            <a:r>
              <a:rPr lang="en-US" dirty="0"/>
              <a:t>Per Capita consumption of beer is only part of the consumption story. By combining average ABV per state with our per capita beer consumption, we can see the actual average alcohol consumption per state.</a:t>
            </a:r>
          </a:p>
          <a:p>
            <a:pPr marL="0" indent="0">
              <a:buNone/>
            </a:pPr>
            <a:endParaRPr lang="en-US" dirty="0"/>
          </a:p>
          <a:p>
            <a:pPr marL="0" indent="0">
              <a:buNone/>
            </a:pPr>
            <a:r>
              <a:rPr lang="en-US" dirty="0"/>
              <a:t>i.e.: Nevada stands out more here than previously as it has a higher average ABV. </a:t>
            </a:r>
          </a:p>
        </p:txBody>
      </p:sp>
      <p:pic>
        <p:nvPicPr>
          <p:cNvPr id="4" name="Picture 3">
            <a:extLst>
              <a:ext uri="{FF2B5EF4-FFF2-40B4-BE49-F238E27FC236}">
                <a16:creationId xmlns:a16="http://schemas.microsoft.com/office/drawing/2014/main" id="{5279E00E-63CA-C34E-8188-C3534C1CE00E}"/>
              </a:ext>
            </a:extLst>
          </p:cNvPr>
          <p:cNvPicPr>
            <a:picLocks noChangeAspect="1"/>
          </p:cNvPicPr>
          <p:nvPr/>
        </p:nvPicPr>
        <p:blipFill>
          <a:blip r:embed="rId2"/>
          <a:stretch>
            <a:fillRect/>
          </a:stretch>
        </p:blipFill>
        <p:spPr>
          <a:xfrm>
            <a:off x="5758752" y="1853247"/>
            <a:ext cx="6433248" cy="4595177"/>
          </a:xfrm>
          <a:prstGeom prst="rect">
            <a:avLst/>
          </a:prstGeom>
        </p:spPr>
      </p:pic>
    </p:spTree>
    <p:extLst>
      <p:ext uri="{BB962C8B-B14F-4D97-AF65-F5344CB8AC3E}">
        <p14:creationId xmlns:p14="http://schemas.microsoft.com/office/powerpoint/2010/main" val="500123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D123-FC0C-8547-A508-617481E08242}"/>
              </a:ext>
            </a:extLst>
          </p:cNvPr>
          <p:cNvSpPr>
            <a:spLocks noGrp="1"/>
          </p:cNvSpPr>
          <p:nvPr>
            <p:ph type="title"/>
          </p:nvPr>
        </p:nvSpPr>
        <p:spPr/>
        <p:txBody>
          <a:bodyPr/>
          <a:lstStyle/>
          <a:p>
            <a:r>
              <a:rPr lang="en-US" sz="2800" dirty="0"/>
              <a:t>Producing and Consuming States</a:t>
            </a:r>
          </a:p>
        </p:txBody>
      </p:sp>
      <p:sp>
        <p:nvSpPr>
          <p:cNvPr id="3" name="Content Placeholder 2">
            <a:extLst>
              <a:ext uri="{FF2B5EF4-FFF2-40B4-BE49-F238E27FC236}">
                <a16:creationId xmlns:a16="http://schemas.microsoft.com/office/drawing/2014/main" id="{F83E48B0-9A25-7F4A-960B-D74E4C7F9C4C}"/>
              </a:ext>
            </a:extLst>
          </p:cNvPr>
          <p:cNvSpPr>
            <a:spLocks noGrp="1"/>
          </p:cNvSpPr>
          <p:nvPr>
            <p:ph idx="1"/>
          </p:nvPr>
        </p:nvSpPr>
        <p:spPr>
          <a:xfrm>
            <a:off x="646111" y="2010055"/>
            <a:ext cx="4954589" cy="4195481"/>
          </a:xfrm>
        </p:spPr>
        <p:txBody>
          <a:bodyPr/>
          <a:lstStyle/>
          <a:p>
            <a:pPr marL="0" indent="0">
              <a:buNone/>
            </a:pPr>
            <a:r>
              <a:rPr lang="en-US" dirty="0"/>
              <a:t>Finally we can combine the amount of beers produced by state with beer consumption per capita.</a:t>
            </a:r>
          </a:p>
          <a:p>
            <a:pPr marL="0" indent="0">
              <a:buNone/>
            </a:pPr>
            <a:r>
              <a:rPr lang="en-US" dirty="0"/>
              <a:t>The resulting statistic gives us insight of state’s local beer production vs. consumption.</a:t>
            </a:r>
          </a:p>
          <a:p>
            <a:pPr marL="0" indent="0">
              <a:buNone/>
            </a:pPr>
            <a:r>
              <a:rPr lang="en-US" dirty="0"/>
              <a:t>The states with lighter color consume more beer than the supply provided by local production. The darker states produce more been than what the state consume.</a:t>
            </a:r>
          </a:p>
        </p:txBody>
      </p:sp>
      <p:pic>
        <p:nvPicPr>
          <p:cNvPr id="4" name="Picture 3">
            <a:extLst>
              <a:ext uri="{FF2B5EF4-FFF2-40B4-BE49-F238E27FC236}">
                <a16:creationId xmlns:a16="http://schemas.microsoft.com/office/drawing/2014/main" id="{E004E2DD-675E-064D-A5B0-8F67E6E28BE2}"/>
              </a:ext>
            </a:extLst>
          </p:cNvPr>
          <p:cNvPicPr>
            <a:picLocks noChangeAspect="1"/>
          </p:cNvPicPr>
          <p:nvPr/>
        </p:nvPicPr>
        <p:blipFill>
          <a:blip r:embed="rId2"/>
          <a:stretch>
            <a:fillRect/>
          </a:stretch>
        </p:blipFill>
        <p:spPr>
          <a:xfrm>
            <a:off x="5830252" y="1903964"/>
            <a:ext cx="6361747" cy="4544105"/>
          </a:xfrm>
          <a:prstGeom prst="rect">
            <a:avLst/>
          </a:prstGeom>
        </p:spPr>
      </p:pic>
    </p:spTree>
    <p:extLst>
      <p:ext uri="{BB962C8B-B14F-4D97-AF65-F5344CB8AC3E}">
        <p14:creationId xmlns:p14="http://schemas.microsoft.com/office/powerpoint/2010/main" val="212021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7957-2B71-4162-A4E4-2FB677A73844}"/>
              </a:ext>
            </a:extLst>
          </p:cNvPr>
          <p:cNvSpPr>
            <a:spLocks noGrp="1"/>
          </p:cNvSpPr>
          <p:nvPr>
            <p:ph type="title"/>
          </p:nvPr>
        </p:nvSpPr>
        <p:spPr>
          <a:xfrm>
            <a:off x="1212888" y="2266404"/>
            <a:ext cx="9404723" cy="1400530"/>
          </a:xfrm>
        </p:spPr>
        <p:txBody>
          <a:bodyPr/>
          <a:lstStyle/>
          <a:p>
            <a:r>
              <a:rPr lang="en-US" dirty="0"/>
              <a:t>Thank You</a:t>
            </a:r>
          </a:p>
        </p:txBody>
      </p:sp>
    </p:spTree>
    <p:extLst>
      <p:ext uri="{BB962C8B-B14F-4D97-AF65-F5344CB8AC3E}">
        <p14:creationId xmlns:p14="http://schemas.microsoft.com/office/powerpoint/2010/main" val="2083169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DD3C-6D6B-4FC7-A20D-3CADCA3B1979}"/>
              </a:ext>
            </a:extLst>
          </p:cNvPr>
          <p:cNvSpPr>
            <a:spLocks noGrp="1"/>
          </p:cNvSpPr>
          <p:nvPr>
            <p:ph type="title"/>
          </p:nvPr>
        </p:nvSpPr>
        <p:spPr>
          <a:xfrm>
            <a:off x="138111" y="147918"/>
            <a:ext cx="9404723" cy="1400530"/>
          </a:xfrm>
        </p:spPr>
        <p:txBody>
          <a:bodyPr/>
          <a:lstStyle/>
          <a:p>
            <a:r>
              <a:rPr lang="en-US" sz="2800" dirty="0"/>
              <a:t>Key Question: How many breweries are in each state? </a:t>
            </a:r>
          </a:p>
        </p:txBody>
      </p:sp>
      <p:sp>
        <p:nvSpPr>
          <p:cNvPr id="3" name="Content Placeholder 2">
            <a:extLst>
              <a:ext uri="{FF2B5EF4-FFF2-40B4-BE49-F238E27FC236}">
                <a16:creationId xmlns:a16="http://schemas.microsoft.com/office/drawing/2014/main" id="{AEF8A7ED-DD93-4507-AAB0-57EFD268D85C}"/>
              </a:ext>
            </a:extLst>
          </p:cNvPr>
          <p:cNvSpPr>
            <a:spLocks noGrp="1"/>
          </p:cNvSpPr>
          <p:nvPr>
            <p:ph idx="1"/>
          </p:nvPr>
        </p:nvSpPr>
        <p:spPr>
          <a:xfrm>
            <a:off x="189871" y="1548757"/>
            <a:ext cx="7705030" cy="1220054"/>
          </a:xfrm>
        </p:spPr>
        <p:txBody>
          <a:bodyPr vert="horz" lIns="91440" tIns="45720" rIns="91440" bIns="45720" rtlCol="0" anchor="t">
            <a:normAutofit/>
          </a:bodyPr>
          <a:lstStyle/>
          <a:p>
            <a:pPr marL="0" indent="0">
              <a:buNone/>
            </a:pPr>
            <a:r>
              <a:rPr lang="en-US" dirty="0"/>
              <a:t>Overall States such as California and Colorado dominate with 47 and 39 local breweries, respectively. But many states have over 10 breweries statewide.</a:t>
            </a:r>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0073A85C-5567-44B0-89E1-A6E54BA5DDCB}"/>
              </a:ext>
            </a:extLst>
          </p:cNvPr>
          <p:cNvSpPr txBox="1"/>
          <p:nvPr/>
        </p:nvSpPr>
        <p:spPr>
          <a:xfrm>
            <a:off x="89424" y="3427111"/>
            <a:ext cx="37885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Focusing on one or two states would limit potential market share. </a:t>
            </a:r>
          </a:p>
        </p:txBody>
      </p:sp>
      <p:pic>
        <p:nvPicPr>
          <p:cNvPr id="4" name="Picture 3">
            <a:extLst>
              <a:ext uri="{FF2B5EF4-FFF2-40B4-BE49-F238E27FC236}">
                <a16:creationId xmlns:a16="http://schemas.microsoft.com/office/drawing/2014/main" id="{1F4A83A1-5CDD-C04A-AB3F-510935DD738E}"/>
              </a:ext>
            </a:extLst>
          </p:cNvPr>
          <p:cNvPicPr>
            <a:picLocks noChangeAspect="1"/>
          </p:cNvPicPr>
          <p:nvPr/>
        </p:nvPicPr>
        <p:blipFill>
          <a:blip r:embed="rId3"/>
          <a:stretch>
            <a:fillRect/>
          </a:stretch>
        </p:blipFill>
        <p:spPr>
          <a:xfrm>
            <a:off x="3552944" y="2928938"/>
            <a:ext cx="8488243" cy="3724275"/>
          </a:xfrm>
          <a:prstGeom prst="rect">
            <a:avLst/>
          </a:prstGeom>
        </p:spPr>
      </p:pic>
    </p:spTree>
    <p:extLst>
      <p:ext uri="{BB962C8B-B14F-4D97-AF65-F5344CB8AC3E}">
        <p14:creationId xmlns:p14="http://schemas.microsoft.com/office/powerpoint/2010/main" val="219764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1BA2-3C08-499E-9A2E-B16D6A0D419A}"/>
              </a:ext>
            </a:extLst>
          </p:cNvPr>
          <p:cNvSpPr>
            <a:spLocks noGrp="1"/>
          </p:cNvSpPr>
          <p:nvPr>
            <p:ph type="title"/>
          </p:nvPr>
        </p:nvSpPr>
        <p:spPr/>
        <p:txBody>
          <a:bodyPr/>
          <a:lstStyle/>
          <a:p>
            <a:r>
              <a:rPr lang="en-US" sz="2800" dirty="0"/>
              <a:t>Key Question: Missing Data in the IBU Column</a:t>
            </a:r>
          </a:p>
        </p:txBody>
      </p:sp>
      <p:sp>
        <p:nvSpPr>
          <p:cNvPr id="7" name="Content Placeholder 6">
            <a:extLst>
              <a:ext uri="{FF2B5EF4-FFF2-40B4-BE49-F238E27FC236}">
                <a16:creationId xmlns:a16="http://schemas.microsoft.com/office/drawing/2014/main" id="{A379B203-CE4F-414E-A28B-0F821EEB1985}"/>
              </a:ext>
            </a:extLst>
          </p:cNvPr>
          <p:cNvSpPr>
            <a:spLocks noGrp="1"/>
          </p:cNvSpPr>
          <p:nvPr>
            <p:ph idx="1"/>
          </p:nvPr>
        </p:nvSpPr>
        <p:spPr>
          <a:xfrm>
            <a:off x="646111" y="1850344"/>
            <a:ext cx="6194527" cy="4564743"/>
          </a:xfrm>
        </p:spPr>
        <p:txBody>
          <a:bodyPr vert="horz" lIns="91440" tIns="45720" rIns="91440" bIns="45720" rtlCol="0" anchor="t">
            <a:normAutofit/>
          </a:bodyPr>
          <a:lstStyle/>
          <a:p>
            <a:pPr marL="0" indent="0">
              <a:buNone/>
            </a:pPr>
            <a:r>
              <a:rPr lang="en-US" dirty="0"/>
              <a:t>We ran an initial investigation to predict the IBU values based on the paired Alcohol by Volume (ABV) values of the beer as 41% of International Bitterness Units (IBU) values were missing in the original data. </a:t>
            </a:r>
          </a:p>
          <a:p>
            <a:pPr marL="0" indent="0">
              <a:buNone/>
            </a:pPr>
            <a:endParaRPr lang="en-US" dirty="0"/>
          </a:p>
          <a:p>
            <a:pPr marL="0" indent="0">
              <a:buNone/>
            </a:pPr>
            <a:r>
              <a:rPr lang="en-US" dirty="0"/>
              <a:t>The linear model used is not perfect and </a:t>
            </a:r>
          </a:p>
          <a:p>
            <a:pPr marL="0" indent="0">
              <a:buNone/>
            </a:pPr>
            <a:r>
              <a:rPr lang="en-US" dirty="0"/>
              <a:t>leaves a lot of IBU variation unexplained, with increasing IBU variance as ABV increases.</a:t>
            </a:r>
          </a:p>
        </p:txBody>
      </p:sp>
      <p:pic>
        <p:nvPicPr>
          <p:cNvPr id="5" name="Picture 5" descr="A screenshot of a cell phone&#10;&#10;Description generated with high confidence">
            <a:extLst>
              <a:ext uri="{FF2B5EF4-FFF2-40B4-BE49-F238E27FC236}">
                <a16:creationId xmlns:a16="http://schemas.microsoft.com/office/drawing/2014/main" id="{A5EC0C19-54D9-2F46-9468-03EDEB571305}"/>
              </a:ext>
            </a:extLst>
          </p:cNvPr>
          <p:cNvPicPr>
            <a:picLocks noChangeAspect="1"/>
          </p:cNvPicPr>
          <p:nvPr/>
        </p:nvPicPr>
        <p:blipFill>
          <a:blip r:embed="rId3"/>
          <a:stretch>
            <a:fillRect/>
          </a:stretch>
        </p:blipFill>
        <p:spPr>
          <a:xfrm>
            <a:off x="6017967" y="4154570"/>
            <a:ext cx="3500683" cy="2703430"/>
          </a:xfrm>
          <a:prstGeom prst="rect">
            <a:avLst/>
          </a:prstGeom>
        </p:spPr>
      </p:pic>
      <p:pic>
        <p:nvPicPr>
          <p:cNvPr id="9" name="Picture 8">
            <a:extLst>
              <a:ext uri="{FF2B5EF4-FFF2-40B4-BE49-F238E27FC236}">
                <a16:creationId xmlns:a16="http://schemas.microsoft.com/office/drawing/2014/main" id="{7630374A-E979-8F4F-B254-ACFCF00428E1}"/>
              </a:ext>
            </a:extLst>
          </p:cNvPr>
          <p:cNvPicPr>
            <a:picLocks noChangeAspect="1"/>
          </p:cNvPicPr>
          <p:nvPr/>
        </p:nvPicPr>
        <p:blipFill>
          <a:blip r:embed="rId4"/>
          <a:stretch>
            <a:fillRect/>
          </a:stretch>
        </p:blipFill>
        <p:spPr>
          <a:xfrm>
            <a:off x="6840638" y="1173551"/>
            <a:ext cx="5135462" cy="3048000"/>
          </a:xfrm>
          <a:prstGeom prst="rect">
            <a:avLst/>
          </a:prstGeom>
        </p:spPr>
      </p:pic>
    </p:spTree>
    <p:extLst>
      <p:ext uri="{BB962C8B-B14F-4D97-AF65-F5344CB8AC3E}">
        <p14:creationId xmlns:p14="http://schemas.microsoft.com/office/powerpoint/2010/main" val="406138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77BF-126B-7E4E-80F2-09E76D61AFC8}"/>
              </a:ext>
            </a:extLst>
          </p:cNvPr>
          <p:cNvSpPr>
            <a:spLocks noGrp="1"/>
          </p:cNvSpPr>
          <p:nvPr>
            <p:ph type="title"/>
          </p:nvPr>
        </p:nvSpPr>
        <p:spPr/>
        <p:txBody>
          <a:bodyPr/>
          <a:lstStyle/>
          <a:p>
            <a:r>
              <a:rPr lang="en-US" sz="2800" dirty="0"/>
              <a:t>Key Question: Missing Data</a:t>
            </a:r>
          </a:p>
        </p:txBody>
      </p:sp>
      <p:sp>
        <p:nvSpPr>
          <p:cNvPr id="3" name="Content Placeholder 2">
            <a:extLst>
              <a:ext uri="{FF2B5EF4-FFF2-40B4-BE49-F238E27FC236}">
                <a16:creationId xmlns:a16="http://schemas.microsoft.com/office/drawing/2014/main" id="{C9C612FA-1379-D54F-B3DD-32BCC9C947F9}"/>
              </a:ext>
            </a:extLst>
          </p:cNvPr>
          <p:cNvSpPr>
            <a:spLocks noGrp="1"/>
          </p:cNvSpPr>
          <p:nvPr>
            <p:ph idx="1"/>
          </p:nvPr>
        </p:nvSpPr>
        <p:spPr>
          <a:xfrm>
            <a:off x="551658" y="1353186"/>
            <a:ext cx="3540125" cy="5119052"/>
          </a:xfrm>
        </p:spPr>
        <p:txBody>
          <a:bodyPr>
            <a:normAutofit fontScale="92500" lnSpcReduction="10000"/>
          </a:bodyPr>
          <a:lstStyle/>
          <a:p>
            <a:pPr marL="0" indent="0">
              <a:buNone/>
            </a:pPr>
            <a:r>
              <a:rPr lang="en-US" dirty="0"/>
              <a:t>After the data is imputed with a linear model the general shape of the IBU data values changes. </a:t>
            </a:r>
          </a:p>
          <a:p>
            <a:pPr marL="0" indent="0">
              <a:buNone/>
            </a:pPr>
            <a:endParaRPr lang="en-US" dirty="0"/>
          </a:p>
          <a:p>
            <a:pPr marL="0" indent="0">
              <a:buNone/>
            </a:pPr>
            <a:r>
              <a:rPr lang="en-US" dirty="0"/>
              <a:t>Furthermore by basing imputed IBU values on ABV values future analysis on the relationship between the two variables will be affected. </a:t>
            </a:r>
          </a:p>
          <a:p>
            <a:pPr marL="0" indent="0">
              <a:buNone/>
            </a:pPr>
            <a:endParaRPr lang="en-US" dirty="0"/>
          </a:p>
          <a:p>
            <a:pPr marL="0" indent="0">
              <a:buNone/>
            </a:pPr>
            <a:r>
              <a:rPr lang="en-US" dirty="0"/>
              <a:t>The 62 final missing values in IBU and ABV are imputed with the median and should not heavily change the distribution.</a:t>
            </a:r>
          </a:p>
          <a:p>
            <a:pPr marL="0" indent="0">
              <a:buNone/>
            </a:pPr>
            <a:endParaRPr lang="en-US" dirty="0"/>
          </a:p>
        </p:txBody>
      </p:sp>
      <p:pic>
        <p:nvPicPr>
          <p:cNvPr id="4" name="Picture 3">
            <a:extLst>
              <a:ext uri="{FF2B5EF4-FFF2-40B4-BE49-F238E27FC236}">
                <a16:creationId xmlns:a16="http://schemas.microsoft.com/office/drawing/2014/main" id="{18725AEC-617F-0C4E-9503-36E6C4595E2D}"/>
              </a:ext>
            </a:extLst>
          </p:cNvPr>
          <p:cNvPicPr>
            <a:picLocks noChangeAspect="1"/>
          </p:cNvPicPr>
          <p:nvPr/>
        </p:nvPicPr>
        <p:blipFill>
          <a:blip r:embed="rId2"/>
          <a:stretch>
            <a:fillRect/>
          </a:stretch>
        </p:blipFill>
        <p:spPr>
          <a:xfrm>
            <a:off x="4295776" y="2855090"/>
            <a:ext cx="3948112" cy="3836222"/>
          </a:xfrm>
          <a:prstGeom prst="rect">
            <a:avLst/>
          </a:prstGeom>
        </p:spPr>
      </p:pic>
      <p:pic>
        <p:nvPicPr>
          <p:cNvPr id="5" name="Picture 4">
            <a:extLst>
              <a:ext uri="{FF2B5EF4-FFF2-40B4-BE49-F238E27FC236}">
                <a16:creationId xmlns:a16="http://schemas.microsoft.com/office/drawing/2014/main" id="{543D0809-26EB-DE49-B92E-BA9230DD62F0}"/>
              </a:ext>
            </a:extLst>
          </p:cNvPr>
          <p:cNvPicPr>
            <a:picLocks noChangeAspect="1"/>
          </p:cNvPicPr>
          <p:nvPr/>
        </p:nvPicPr>
        <p:blipFill>
          <a:blip r:embed="rId3"/>
          <a:stretch>
            <a:fillRect/>
          </a:stretch>
        </p:blipFill>
        <p:spPr>
          <a:xfrm>
            <a:off x="8243888" y="2855090"/>
            <a:ext cx="3948112" cy="3836222"/>
          </a:xfrm>
          <a:prstGeom prst="rect">
            <a:avLst/>
          </a:prstGeom>
        </p:spPr>
      </p:pic>
    </p:spTree>
    <p:extLst>
      <p:ext uri="{BB962C8B-B14F-4D97-AF65-F5344CB8AC3E}">
        <p14:creationId xmlns:p14="http://schemas.microsoft.com/office/powerpoint/2010/main" val="72447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AE8C-CCDE-4B66-B396-DA34BCCE7CD4}"/>
              </a:ext>
            </a:extLst>
          </p:cNvPr>
          <p:cNvSpPr>
            <a:spLocks noGrp="1"/>
          </p:cNvSpPr>
          <p:nvPr>
            <p:ph type="title"/>
          </p:nvPr>
        </p:nvSpPr>
        <p:spPr/>
        <p:txBody>
          <a:bodyPr/>
          <a:lstStyle/>
          <a:p>
            <a:r>
              <a:rPr lang="en-US" sz="2800" dirty="0"/>
              <a:t>Key Question: What is the Median ABV by State?  </a:t>
            </a:r>
          </a:p>
        </p:txBody>
      </p:sp>
      <p:pic>
        <p:nvPicPr>
          <p:cNvPr id="6" name="Picture 6" descr="A picture containing fence&#10;&#10;Description generated with very high confidence">
            <a:extLst>
              <a:ext uri="{FF2B5EF4-FFF2-40B4-BE49-F238E27FC236}">
                <a16:creationId xmlns:a16="http://schemas.microsoft.com/office/drawing/2014/main" id="{8C15CFE6-D629-4A03-B7F6-F02EE6DB1933}"/>
              </a:ext>
            </a:extLst>
          </p:cNvPr>
          <p:cNvPicPr>
            <a:picLocks noGrp="1" noChangeAspect="1"/>
          </p:cNvPicPr>
          <p:nvPr>
            <p:ph idx="1"/>
          </p:nvPr>
        </p:nvPicPr>
        <p:blipFill>
          <a:blip r:embed="rId2"/>
          <a:stretch>
            <a:fillRect/>
          </a:stretch>
        </p:blipFill>
        <p:spPr>
          <a:xfrm>
            <a:off x="2833450" y="2881244"/>
            <a:ext cx="9357140" cy="3689296"/>
          </a:xfrm>
        </p:spPr>
      </p:pic>
      <p:sp>
        <p:nvSpPr>
          <p:cNvPr id="8" name="TextBox 7">
            <a:extLst>
              <a:ext uri="{FF2B5EF4-FFF2-40B4-BE49-F238E27FC236}">
                <a16:creationId xmlns:a16="http://schemas.microsoft.com/office/drawing/2014/main" id="{BB612C7D-A018-4B78-BB83-CB9AC359021A}"/>
              </a:ext>
            </a:extLst>
          </p:cNvPr>
          <p:cNvSpPr txBox="1"/>
          <p:nvPr/>
        </p:nvSpPr>
        <p:spPr>
          <a:xfrm>
            <a:off x="139805" y="2608433"/>
            <a:ext cx="256687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most states have similar </a:t>
            </a:r>
            <a:br>
              <a:rPr lang="en-US" dirty="0"/>
            </a:br>
            <a:r>
              <a:rPr lang="en-US" dirty="0"/>
              <a:t>Median ABV's.</a:t>
            </a:r>
          </a:p>
          <a:p>
            <a:endParaRPr lang="en-US" dirty="0"/>
          </a:p>
          <a:p>
            <a:r>
              <a:rPr lang="en-US" dirty="0"/>
              <a:t>Notably Utah's Median ABV is lower than most others. </a:t>
            </a:r>
          </a:p>
        </p:txBody>
      </p:sp>
    </p:spTree>
    <p:extLst>
      <p:ext uri="{BB962C8B-B14F-4D97-AF65-F5344CB8AC3E}">
        <p14:creationId xmlns:p14="http://schemas.microsoft.com/office/powerpoint/2010/main" val="2439687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AE8C-CCDE-4B66-B396-DA34BCCE7CD4}"/>
              </a:ext>
            </a:extLst>
          </p:cNvPr>
          <p:cNvSpPr>
            <a:spLocks noGrp="1"/>
          </p:cNvSpPr>
          <p:nvPr>
            <p:ph type="title"/>
          </p:nvPr>
        </p:nvSpPr>
        <p:spPr>
          <a:xfrm>
            <a:off x="167499" y="377148"/>
            <a:ext cx="10261185" cy="1400530"/>
          </a:xfrm>
        </p:spPr>
        <p:txBody>
          <a:bodyPr/>
          <a:lstStyle/>
          <a:p>
            <a:r>
              <a:rPr lang="en-US" sz="2800" dirty="0"/>
              <a:t>Key Question: What is the Median IBU by State?  </a:t>
            </a:r>
          </a:p>
        </p:txBody>
      </p:sp>
      <p:sp>
        <p:nvSpPr>
          <p:cNvPr id="6" name="TextBox 5">
            <a:extLst>
              <a:ext uri="{FF2B5EF4-FFF2-40B4-BE49-F238E27FC236}">
                <a16:creationId xmlns:a16="http://schemas.microsoft.com/office/drawing/2014/main" id="{E775D053-E0D6-4A30-AA8B-94D9D407C507}"/>
              </a:ext>
            </a:extLst>
          </p:cNvPr>
          <p:cNvSpPr txBox="1"/>
          <p:nvPr/>
        </p:nvSpPr>
        <p:spPr>
          <a:xfrm>
            <a:off x="167499" y="1777678"/>
            <a:ext cx="410346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first graphic represents the original distribution of Median IBU by state. This does not include missing values. </a:t>
            </a:r>
          </a:p>
          <a:p>
            <a:endParaRPr lang="en-US" dirty="0"/>
          </a:p>
          <a:p>
            <a:r>
              <a:rPr lang="en-US" dirty="0"/>
              <a:t>The second graphic includes imputed IBU values which changes the variance in IBU by State. </a:t>
            </a:r>
          </a:p>
          <a:p>
            <a:endParaRPr lang="en-US" dirty="0"/>
          </a:p>
          <a:p>
            <a:r>
              <a:rPr lang="en-US" dirty="0"/>
              <a:t>Maine seems to have diminished greatly in Median IBU</a:t>
            </a:r>
          </a:p>
        </p:txBody>
      </p:sp>
      <p:pic>
        <p:nvPicPr>
          <p:cNvPr id="5" name="Picture 4">
            <a:extLst>
              <a:ext uri="{FF2B5EF4-FFF2-40B4-BE49-F238E27FC236}">
                <a16:creationId xmlns:a16="http://schemas.microsoft.com/office/drawing/2014/main" id="{ADB180B2-7119-E143-9A7C-C29EC1D1DB5E}"/>
              </a:ext>
            </a:extLst>
          </p:cNvPr>
          <p:cNvPicPr>
            <a:picLocks noChangeAspect="1"/>
          </p:cNvPicPr>
          <p:nvPr/>
        </p:nvPicPr>
        <p:blipFill>
          <a:blip r:embed="rId2"/>
          <a:stretch>
            <a:fillRect/>
          </a:stretch>
        </p:blipFill>
        <p:spPr>
          <a:xfrm>
            <a:off x="4640866" y="4132432"/>
            <a:ext cx="6212023" cy="2725568"/>
          </a:xfrm>
          <a:prstGeom prst="rect">
            <a:avLst/>
          </a:prstGeom>
        </p:spPr>
      </p:pic>
      <p:pic>
        <p:nvPicPr>
          <p:cNvPr id="9" name="Picture 8">
            <a:extLst>
              <a:ext uri="{FF2B5EF4-FFF2-40B4-BE49-F238E27FC236}">
                <a16:creationId xmlns:a16="http://schemas.microsoft.com/office/drawing/2014/main" id="{5BA3FE0B-D042-0041-840C-5673625B94F7}"/>
              </a:ext>
            </a:extLst>
          </p:cNvPr>
          <p:cNvPicPr>
            <a:picLocks noChangeAspect="1"/>
          </p:cNvPicPr>
          <p:nvPr/>
        </p:nvPicPr>
        <p:blipFill>
          <a:blip r:embed="rId3"/>
          <a:stretch>
            <a:fillRect/>
          </a:stretch>
        </p:blipFill>
        <p:spPr>
          <a:xfrm>
            <a:off x="5416822" y="1333330"/>
            <a:ext cx="6379620" cy="2799102"/>
          </a:xfrm>
          <a:prstGeom prst="rect">
            <a:avLst/>
          </a:prstGeom>
        </p:spPr>
      </p:pic>
    </p:spTree>
    <p:extLst>
      <p:ext uri="{BB962C8B-B14F-4D97-AF65-F5344CB8AC3E}">
        <p14:creationId xmlns:p14="http://schemas.microsoft.com/office/powerpoint/2010/main" val="1240913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5180-00A4-4A42-8E3D-6627C18A376E}"/>
              </a:ext>
            </a:extLst>
          </p:cNvPr>
          <p:cNvSpPr>
            <a:spLocks noGrp="1"/>
          </p:cNvSpPr>
          <p:nvPr>
            <p:ph type="title"/>
          </p:nvPr>
        </p:nvSpPr>
        <p:spPr/>
        <p:txBody>
          <a:bodyPr/>
          <a:lstStyle/>
          <a:p>
            <a:r>
              <a:rPr lang="en-US" sz="2800" dirty="0"/>
              <a:t>Key Question: Which State has the most alcoholic beer? Which has the most bitter? </a:t>
            </a:r>
          </a:p>
        </p:txBody>
      </p:sp>
      <p:sp>
        <p:nvSpPr>
          <p:cNvPr id="3" name="Content Placeholder 2">
            <a:extLst>
              <a:ext uri="{FF2B5EF4-FFF2-40B4-BE49-F238E27FC236}">
                <a16:creationId xmlns:a16="http://schemas.microsoft.com/office/drawing/2014/main" id="{76FDAF2B-D06A-4253-85D6-D41EAB83C2E0}"/>
              </a:ext>
            </a:extLst>
          </p:cNvPr>
          <p:cNvSpPr>
            <a:spLocks noGrp="1"/>
          </p:cNvSpPr>
          <p:nvPr>
            <p:ph idx="1"/>
          </p:nvPr>
        </p:nvSpPr>
        <p:spPr>
          <a:xfrm>
            <a:off x="1104293" y="2243138"/>
            <a:ext cx="8946541" cy="3490911"/>
          </a:xfrm>
        </p:spPr>
        <p:txBody>
          <a:bodyPr vert="horz" lIns="91440" tIns="45720" rIns="91440" bIns="45720" rtlCol="0" anchor="t">
            <a:normAutofit/>
          </a:bodyPr>
          <a:lstStyle/>
          <a:p>
            <a:r>
              <a:rPr lang="en-US" dirty="0"/>
              <a:t>Colorado has the most alcoholic beer in our records.</a:t>
            </a:r>
          </a:p>
          <a:p>
            <a:r>
              <a:rPr lang="en-US" dirty="0"/>
              <a:t>The beer is called Lee Hill Series Vol. 5, it is a Belgian Style Quadruple Ale; it is brewed by Upslope Brewing Company, and it has an ABV of .128</a:t>
            </a:r>
          </a:p>
          <a:p>
            <a:r>
              <a:rPr lang="en-US" dirty="0">
                <a:ea typeface="+mj-lt"/>
                <a:cs typeface="+mj-lt"/>
              </a:rPr>
              <a:t>The most bitter beer in our records is Bitter Bitch Imperial IPA; it is Brewed by Astoria Brewing Company in Oregon, and it has a strong 138 IBU. </a:t>
            </a:r>
          </a:p>
        </p:txBody>
      </p:sp>
    </p:spTree>
    <p:extLst>
      <p:ext uri="{BB962C8B-B14F-4D97-AF65-F5344CB8AC3E}">
        <p14:creationId xmlns:p14="http://schemas.microsoft.com/office/powerpoint/2010/main" val="325456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D54B-A410-49F3-9132-CFDEB978B9F8}"/>
              </a:ext>
            </a:extLst>
          </p:cNvPr>
          <p:cNvSpPr>
            <a:spLocks noGrp="1"/>
          </p:cNvSpPr>
          <p:nvPr>
            <p:ph type="title"/>
          </p:nvPr>
        </p:nvSpPr>
        <p:spPr/>
        <p:txBody>
          <a:bodyPr/>
          <a:lstStyle/>
          <a:p>
            <a:r>
              <a:rPr lang="en-US" sz="2800" dirty="0"/>
              <a:t>Key Question: Discussing the distribution of ABV in beers</a:t>
            </a:r>
          </a:p>
        </p:txBody>
      </p:sp>
      <p:pic>
        <p:nvPicPr>
          <p:cNvPr id="4" name="Picture 4" descr="A screenshot of a social media post&#10;&#10;Description generated with very high confidence">
            <a:extLst>
              <a:ext uri="{FF2B5EF4-FFF2-40B4-BE49-F238E27FC236}">
                <a16:creationId xmlns:a16="http://schemas.microsoft.com/office/drawing/2014/main" id="{FD1768F3-B3F9-4C2B-B53F-FC28CC0F32A0}"/>
              </a:ext>
            </a:extLst>
          </p:cNvPr>
          <p:cNvPicPr>
            <a:picLocks noGrp="1" noChangeAspect="1"/>
          </p:cNvPicPr>
          <p:nvPr>
            <p:ph idx="1"/>
          </p:nvPr>
        </p:nvPicPr>
        <p:blipFill>
          <a:blip r:embed="rId2"/>
          <a:stretch>
            <a:fillRect/>
          </a:stretch>
        </p:blipFill>
        <p:spPr>
          <a:xfrm>
            <a:off x="5351020" y="2306286"/>
            <a:ext cx="6506222" cy="3783268"/>
          </a:xfrm>
        </p:spPr>
      </p:pic>
      <p:sp>
        <p:nvSpPr>
          <p:cNvPr id="7" name="TextBox 6">
            <a:extLst>
              <a:ext uri="{FF2B5EF4-FFF2-40B4-BE49-F238E27FC236}">
                <a16:creationId xmlns:a16="http://schemas.microsoft.com/office/drawing/2014/main" id="{84888089-9764-4998-A125-07E806C540CC}"/>
              </a:ext>
            </a:extLst>
          </p:cNvPr>
          <p:cNvSpPr txBox="1"/>
          <p:nvPr/>
        </p:nvSpPr>
        <p:spPr>
          <a:xfrm>
            <a:off x="403223" y="1663218"/>
            <a:ext cx="47545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 general, ABV in beers displays a right skewed distribution, where most beers fall within .05 and .10 ABV.</a:t>
            </a:r>
          </a:p>
          <a:p>
            <a:endParaRPr lang="en-US" dirty="0"/>
          </a:p>
          <a:p>
            <a:r>
              <a:rPr lang="en-US" dirty="0"/>
              <a:t>The minimum ABV value is .001, which is  almost non-alcoholic.</a:t>
            </a:r>
          </a:p>
          <a:p>
            <a:endParaRPr lang="en-US" dirty="0"/>
          </a:p>
          <a:p>
            <a:endParaRPr lang="en-US" dirty="0"/>
          </a:p>
        </p:txBody>
      </p:sp>
      <p:pic>
        <p:nvPicPr>
          <p:cNvPr id="3" name="Picture 2">
            <a:extLst>
              <a:ext uri="{FF2B5EF4-FFF2-40B4-BE49-F238E27FC236}">
                <a16:creationId xmlns:a16="http://schemas.microsoft.com/office/drawing/2014/main" id="{2CB27B96-5F37-E343-B107-847CC970D5C8}"/>
              </a:ext>
            </a:extLst>
          </p:cNvPr>
          <p:cNvPicPr>
            <a:picLocks noChangeAspect="1"/>
          </p:cNvPicPr>
          <p:nvPr/>
        </p:nvPicPr>
        <p:blipFill>
          <a:blip r:embed="rId3"/>
          <a:stretch>
            <a:fillRect/>
          </a:stretch>
        </p:blipFill>
        <p:spPr>
          <a:xfrm>
            <a:off x="646111" y="3504513"/>
            <a:ext cx="2324100" cy="3048000"/>
          </a:xfrm>
          <a:prstGeom prst="rect">
            <a:avLst/>
          </a:prstGeom>
        </p:spPr>
      </p:pic>
    </p:spTree>
    <p:extLst>
      <p:ext uri="{BB962C8B-B14F-4D97-AF65-F5344CB8AC3E}">
        <p14:creationId xmlns:p14="http://schemas.microsoft.com/office/powerpoint/2010/main" val="327563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E9B37-4038-4B3F-8542-16F7E34DBAB6}"/>
              </a:ext>
            </a:extLst>
          </p:cNvPr>
          <p:cNvSpPr>
            <a:spLocks noGrp="1"/>
          </p:cNvSpPr>
          <p:nvPr>
            <p:ph type="title"/>
          </p:nvPr>
        </p:nvSpPr>
        <p:spPr>
          <a:xfrm>
            <a:off x="359988" y="166968"/>
            <a:ext cx="9404723" cy="1400530"/>
          </a:xfrm>
        </p:spPr>
        <p:txBody>
          <a:bodyPr/>
          <a:lstStyle/>
          <a:p>
            <a:r>
              <a:rPr lang="en-US" sz="2800" dirty="0"/>
              <a:t>Key Question: The relationship between IBU and ABV </a:t>
            </a:r>
          </a:p>
        </p:txBody>
      </p:sp>
      <p:sp>
        <p:nvSpPr>
          <p:cNvPr id="6" name="TextBox 5">
            <a:extLst>
              <a:ext uri="{FF2B5EF4-FFF2-40B4-BE49-F238E27FC236}">
                <a16:creationId xmlns:a16="http://schemas.microsoft.com/office/drawing/2014/main" id="{29669DEB-EC73-4AF7-A63D-0575F3AADD4F}"/>
              </a:ext>
            </a:extLst>
          </p:cNvPr>
          <p:cNvSpPr txBox="1"/>
          <p:nvPr/>
        </p:nvSpPr>
        <p:spPr>
          <a:xfrm>
            <a:off x="359988" y="1327335"/>
            <a:ext cx="665234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following images display a strong positive linear correlation between IBU and ABV. However there is significant variance in IBU distribution as ABV increases. </a:t>
            </a:r>
          </a:p>
          <a:p>
            <a:endParaRPr lang="en-US" dirty="0"/>
          </a:p>
          <a:p>
            <a:r>
              <a:rPr lang="en-US" dirty="0"/>
              <a:t>This variance is somewhat diminished in the current data set, as shown in the blue scatter plot; this graph includes imputed values based on a linear regression model and some values were imputed with the mean.</a:t>
            </a:r>
          </a:p>
          <a:p>
            <a:endParaRPr lang="en-US" dirty="0"/>
          </a:p>
          <a:p>
            <a:endParaRPr lang="en-US" dirty="0"/>
          </a:p>
          <a:p>
            <a:r>
              <a:rPr lang="en-US" dirty="0"/>
              <a:t>Violation of </a:t>
            </a:r>
          </a:p>
          <a:p>
            <a:r>
              <a:rPr lang="en-US" dirty="0"/>
              <a:t>homoscedasticity assumption</a:t>
            </a:r>
          </a:p>
        </p:txBody>
      </p:sp>
      <p:pic>
        <p:nvPicPr>
          <p:cNvPr id="5" name="Picture 4">
            <a:extLst>
              <a:ext uri="{FF2B5EF4-FFF2-40B4-BE49-F238E27FC236}">
                <a16:creationId xmlns:a16="http://schemas.microsoft.com/office/drawing/2014/main" id="{A9ADA846-4BE0-094B-A6D7-20EB9FE96DAA}"/>
              </a:ext>
            </a:extLst>
          </p:cNvPr>
          <p:cNvPicPr>
            <a:picLocks noChangeAspect="1"/>
          </p:cNvPicPr>
          <p:nvPr/>
        </p:nvPicPr>
        <p:blipFill>
          <a:blip r:embed="rId2"/>
          <a:stretch>
            <a:fillRect/>
          </a:stretch>
        </p:blipFill>
        <p:spPr>
          <a:xfrm>
            <a:off x="7470774" y="1152983"/>
            <a:ext cx="4587875" cy="3356982"/>
          </a:xfrm>
          <a:prstGeom prst="rect">
            <a:avLst/>
          </a:prstGeom>
        </p:spPr>
      </p:pic>
      <p:pic>
        <p:nvPicPr>
          <p:cNvPr id="8" name="Picture 7">
            <a:extLst>
              <a:ext uri="{FF2B5EF4-FFF2-40B4-BE49-F238E27FC236}">
                <a16:creationId xmlns:a16="http://schemas.microsoft.com/office/drawing/2014/main" id="{CADA1646-7A6B-2447-9ED1-05A63DFF1954}"/>
              </a:ext>
            </a:extLst>
          </p:cNvPr>
          <p:cNvPicPr>
            <a:picLocks noChangeAspect="1"/>
          </p:cNvPicPr>
          <p:nvPr/>
        </p:nvPicPr>
        <p:blipFill>
          <a:blip r:embed="rId3"/>
          <a:stretch>
            <a:fillRect/>
          </a:stretch>
        </p:blipFill>
        <p:spPr>
          <a:xfrm>
            <a:off x="3282561" y="3598822"/>
            <a:ext cx="4454209" cy="3259177"/>
          </a:xfrm>
          <a:prstGeom prst="rect">
            <a:avLst/>
          </a:prstGeom>
        </p:spPr>
      </p:pic>
    </p:spTree>
    <p:extLst>
      <p:ext uri="{BB962C8B-B14F-4D97-AF65-F5344CB8AC3E}">
        <p14:creationId xmlns:p14="http://schemas.microsoft.com/office/powerpoint/2010/main" val="19462752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1911</TotalTime>
  <Words>807</Words>
  <Application>Microsoft Office PowerPoint</Application>
  <PresentationFormat>Widescreen</PresentationFormat>
  <Paragraphs>72</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Ion</vt:lpstr>
      <vt:lpstr>Budweiser Case Study</vt:lpstr>
      <vt:lpstr>Key Question: How many breweries are in each state? </vt:lpstr>
      <vt:lpstr>Key Question: Missing Data in the IBU Column</vt:lpstr>
      <vt:lpstr>Key Question: Missing Data</vt:lpstr>
      <vt:lpstr>Key Question: What is the Median ABV by State?  </vt:lpstr>
      <vt:lpstr>Key Question: What is the Median IBU by State?  </vt:lpstr>
      <vt:lpstr>Key Question: Which State has the most alcoholic beer? Which has the most bitter? </vt:lpstr>
      <vt:lpstr>Key Question: Discussing the distribution of ABV in beers</vt:lpstr>
      <vt:lpstr>Key Question: The relationship between IBU and ABV </vt:lpstr>
      <vt:lpstr>Key Question: Can we differentiate IPAs from Ales by IBU and ABV? </vt:lpstr>
      <vt:lpstr>Key Question: Can we differentiate IPAs from Ales by IBU and ABV? </vt:lpstr>
      <vt:lpstr>Key Question: Can we differentiate IPAs from Ales by IBU and ABV? </vt:lpstr>
      <vt:lpstr> Next Steps in Analysis </vt:lpstr>
      <vt:lpstr>Average Per Capita Consumption of Alcohol in Beer</vt:lpstr>
      <vt:lpstr>Producing and Consuming States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Edgar Nunez</cp:lastModifiedBy>
  <cp:revision>28</cp:revision>
  <dcterms:created xsi:type="dcterms:W3CDTF">2013-07-15T20:26:40Z</dcterms:created>
  <dcterms:modified xsi:type="dcterms:W3CDTF">2019-10-27T09:29:20Z</dcterms:modified>
</cp:coreProperties>
</file>